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8" r:id="rId2"/>
    <p:sldId id="270" r:id="rId3"/>
    <p:sldId id="271" r:id="rId4"/>
    <p:sldId id="274" r:id="rId5"/>
    <p:sldId id="275" r:id="rId6"/>
    <p:sldId id="282" r:id="rId7"/>
    <p:sldId id="272" r:id="rId8"/>
    <p:sldId id="276" r:id="rId9"/>
    <p:sldId id="273" r:id="rId10"/>
    <p:sldId id="277" r:id="rId11"/>
    <p:sldId id="280" r:id="rId12"/>
    <p:sldId id="278" r:id="rId13"/>
    <p:sldId id="279" r:id="rId14"/>
    <p:sldId id="281" r:id="rId15"/>
  </p:sldIdLst>
  <p:sldSz cx="10080625" cy="7559675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712" y="-33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8FB6-BC59-490D-890C-0754C1E28741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92B94-39BC-4FDC-B4DC-FF98DCBEE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0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886608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280" y="4056480"/>
            <a:ext cx="886608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576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5760" y="405648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280" y="405648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576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280" y="1767960"/>
            <a:ext cx="8866080" cy="438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8866080" cy="438192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326120" cy="438192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5760" y="1767960"/>
            <a:ext cx="4326120" cy="438192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280" y="301320"/>
            <a:ext cx="9067680" cy="5848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280" y="405648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5760" y="1767960"/>
            <a:ext cx="4326120" cy="438192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326120" cy="438192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576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5760" y="405648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5760" y="1767960"/>
            <a:ext cx="432612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280" y="4056480"/>
            <a:ext cx="8865360" cy="208980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301320"/>
            <a:ext cx="9067680" cy="1259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280" y="1767960"/>
            <a:ext cx="8866080" cy="4381920"/>
          </a:xfrm>
          <a:prstGeom prst="rect">
            <a:avLst/>
          </a:prstGeom>
        </p:spPr>
        <p:txBody>
          <a:bodyPr lIns="0" tIns="28080" rIns="0" bIns="0"/>
          <a:lstStyle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2920" y="6886440"/>
            <a:ext cx="2344680" cy="518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Times New Roman"/>
              <a:buChar char="•"/>
            </a:pPr>
            <a:r>
              <a:rPr lang="en-US" smtClean="0"/>
              <a:t>September 27, 2014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2480" cy="518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Times New Roman"/>
              <a:buChar char="•"/>
            </a:pPr>
            <a:r>
              <a:rPr lang="en-US" dirty="0" smtClean="0"/>
              <a:t>OnSiteGC Organizational Meeting</a:t>
            </a:r>
            <a:endParaRPr dirty="0"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5040" cy="518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Font typeface="Times New Roman"/>
              <a:buChar char="•"/>
            </a:pPr>
            <a:fld id="{FB279EEA-6F9D-4A03-988B-CBFA62C7BB7A}" type="slidenum">
              <a:rPr lang="en-US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646" y="4529925"/>
            <a:ext cx="49149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6559" y="1027335"/>
            <a:ext cx="9277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IS BIG DATA GIVING</a:t>
            </a:r>
          </a:p>
          <a:p>
            <a:pPr algn="ctr"/>
            <a:r>
              <a:rPr lang="en-US" sz="6000" b="1" dirty="0" smtClean="0"/>
              <a:t>YOU A BIG HEADACHE?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560" y="2814804"/>
            <a:ext cx="909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Risk Reduction - Transactional, International and Liability Issues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80" y="627603"/>
            <a:ext cx="9091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Oregon State Bar </a:t>
            </a:r>
            <a:r>
              <a:rPr lang="en-US" b="1" dirty="0"/>
              <a:t>Corporate Counsel </a:t>
            </a:r>
            <a:r>
              <a:rPr lang="en-US" b="1" dirty="0" smtClean="0"/>
              <a:t>Section Fall 2014 </a:t>
            </a:r>
            <a:r>
              <a:rPr lang="en-US" b="1" dirty="0"/>
              <a:t>CLE </a:t>
            </a:r>
          </a:p>
        </p:txBody>
      </p:sp>
    </p:spTree>
    <p:extLst>
      <p:ext uri="{BB962C8B-B14F-4D97-AF65-F5344CB8AC3E}">
        <p14:creationId xmlns:p14="http://schemas.microsoft.com/office/powerpoint/2010/main" val="170139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4691" y="1350502"/>
            <a:ext cx="9725784" cy="57238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300"/>
              </a:spcBef>
              <a:defRPr/>
            </a:pP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Maintain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a Risk Transfer Instrument </a:t>
            </a:r>
          </a:p>
          <a:p>
            <a:pPr lvl="0">
              <a:spcBef>
                <a:spcPts val="300"/>
              </a:spcBef>
              <a:defRPr/>
            </a:pP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Have a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Background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Screening Program for new hires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&amp; vendors</a:t>
            </a:r>
            <a:endParaRPr lang="en-US" sz="3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>
              <a:spcBef>
                <a:spcPts val="300"/>
              </a:spcBef>
              <a:defRPr/>
            </a:pP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Pre-Arrange a Breach Service Provider, Outside Counsel and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PR Advisor with all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specializing in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Breach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Crisis Management</a:t>
            </a:r>
          </a:p>
          <a:p>
            <a:pPr lvl="0">
              <a:spcBef>
                <a:spcPts val="300"/>
              </a:spcBef>
              <a:defRPr/>
            </a:pP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Encrypt everything</a:t>
            </a:r>
          </a:p>
          <a:p>
            <a:pPr lvl="0">
              <a:spcBef>
                <a:spcPts val="300"/>
              </a:spcBef>
              <a:defRPr/>
            </a:pP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Develop an Incident Response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Plan with Internal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Staff, Outside Counsel,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PR Advisor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, Breach Service Provider</a:t>
            </a:r>
          </a:p>
          <a:p>
            <a:pPr lvl="0">
              <a:spcBef>
                <a:spcPts val="300"/>
              </a:spcBef>
              <a:defRPr/>
            </a:pP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Conduct annual Risk Assessments and Tabletop Exercises.  </a:t>
            </a:r>
          </a:p>
          <a:p>
            <a:pPr lvl="0">
              <a:spcBef>
                <a:spcPts val="300"/>
              </a:spcBef>
              <a:defRPr/>
            </a:pP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Hold an internal “Privacy Summit” to identify vulnerabilities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600" b="1" dirty="0" smtClean="0">
                <a:solidFill>
                  <a:sysClr val="windowText" lastClr="000000"/>
                </a:solidFill>
                <a:latin typeface="Calibri" panose="020F0502020204030204"/>
              </a:rPr>
              <a:t>Compliance </a:t>
            </a:r>
            <a:r>
              <a:rPr lang="en-US" sz="2600" b="1" dirty="0">
                <a:solidFill>
                  <a:sysClr val="windowText" lastClr="000000"/>
                </a:solidFill>
                <a:latin typeface="Calibri" panose="020F0502020204030204"/>
              </a:rPr>
              <a:t>and Privacy, </a:t>
            </a:r>
            <a:r>
              <a:rPr lang="en-US" sz="2600" b="1" dirty="0" err="1">
                <a:solidFill>
                  <a:sysClr val="windowText" lastClr="000000"/>
                </a:solidFill>
                <a:latin typeface="Calibri" panose="020F0502020204030204"/>
              </a:rPr>
              <a:t>HR</a:t>
            </a:r>
            <a:r>
              <a:rPr lang="en-US" sz="2600" b="1" dirty="0">
                <a:solidFill>
                  <a:sysClr val="windowText" lastClr="000000"/>
                </a:solidFill>
                <a:latin typeface="Calibri" panose="020F0502020204030204"/>
              </a:rPr>
              <a:t>, Legal, IT, C-level representation (CFO), Physical Security / Facilities – “Technology, Processes and People.”</a:t>
            </a:r>
          </a:p>
          <a:p>
            <a:pPr lvl="0">
              <a:spcBef>
                <a:spcPts val="300"/>
              </a:spcBef>
              <a:defRPr/>
            </a:pP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Stay current with state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disclosure laws, federal regulations, foreign requirements and updates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560" y="252671"/>
            <a:ext cx="910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Best Practices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906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4691" y="1376538"/>
            <a:ext cx="9725784" cy="572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Know what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personal information company has</a:t>
            </a:r>
          </a:p>
          <a:p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Know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where the personal information is</a:t>
            </a:r>
          </a:p>
          <a:p>
            <a:r>
              <a:rPr lang="en-US" sz="3000" b="1" baseline="0" dirty="0" smtClean="0">
                <a:solidFill>
                  <a:sysClr val="windowText" lastClr="000000"/>
                </a:solidFill>
                <a:latin typeface="Calibri" panose="020F0502020204030204"/>
              </a:rPr>
              <a:t>Understand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 how the data is managed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Determine retention requirements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Develop policies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Involve key players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Get rid of unused or unnecessary personal information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Train employees regarding privacy policy and personal info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Audit Policy compliance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Conduct a risk assessment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280" y="346320"/>
            <a:ext cx="910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/>
              <a:t>10 Steps to Protect Company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82252" y="346320"/>
            <a:ext cx="930813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</a:t>
            </a:r>
            <a:r>
              <a:rPr lang="en-US" sz="6000" u="sng" dirty="0" smtClean="0"/>
              <a:t>Summary: Risk Reduction</a:t>
            </a:r>
          </a:p>
          <a:p>
            <a:endParaRPr lang="en-US" sz="800" u="sng" dirty="0" smtClean="0"/>
          </a:p>
          <a:p>
            <a:endParaRPr lang="en-US" sz="800" u="sng" dirty="0" smtClean="0"/>
          </a:p>
          <a:p>
            <a:endParaRPr lang="en-US" sz="800" dirty="0" smtClean="0"/>
          </a:p>
          <a:p>
            <a:r>
              <a:rPr lang="en-US" sz="5400" dirty="0" smtClean="0"/>
              <a:t>1. Contract &amp; Transactional</a:t>
            </a:r>
          </a:p>
          <a:p>
            <a:pPr marL="914400" indent="-914400">
              <a:buAutoNum type="arabicPeriod"/>
            </a:pPr>
            <a:endParaRPr lang="en-US" sz="800" dirty="0" smtClean="0"/>
          </a:p>
          <a:p>
            <a:r>
              <a:rPr lang="en-US" sz="5400" dirty="0" smtClean="0"/>
              <a:t>3. Data Liability Issues</a:t>
            </a:r>
          </a:p>
          <a:p>
            <a:endParaRPr lang="en-US" sz="800" dirty="0" smtClean="0"/>
          </a:p>
          <a:p>
            <a:r>
              <a:rPr lang="en-US" sz="5400" dirty="0" smtClean="0"/>
              <a:t>4. </a:t>
            </a:r>
            <a:r>
              <a:rPr lang="en-US" sz="5400" dirty="0"/>
              <a:t>International </a:t>
            </a:r>
            <a:r>
              <a:rPr lang="en-US" sz="5400" dirty="0" smtClean="0"/>
              <a:t>Issues</a:t>
            </a:r>
          </a:p>
          <a:p>
            <a:endParaRPr lang="en-US" sz="800" dirty="0"/>
          </a:p>
          <a:p>
            <a:r>
              <a:rPr lang="en-US" sz="5400" dirty="0" smtClean="0"/>
              <a:t>5. </a:t>
            </a:r>
            <a:r>
              <a:rPr lang="en-US" sz="5400" dirty="0"/>
              <a:t>Can Insurance Help</a:t>
            </a:r>
            <a:r>
              <a:rPr lang="en-US" sz="5400" dirty="0" smtClean="0"/>
              <a:t>?</a:t>
            </a:r>
          </a:p>
          <a:p>
            <a:endParaRPr lang="en-US" sz="800" dirty="0"/>
          </a:p>
          <a:p>
            <a:r>
              <a:rPr lang="en-US" sz="5400" dirty="0" smtClean="0"/>
              <a:t>6. Best Practices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120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25" y="4529925"/>
            <a:ext cx="49149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6559" y="1027335"/>
            <a:ext cx="92779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QUESTIONS</a:t>
            </a:r>
          </a:p>
          <a:p>
            <a:pPr algn="ctr"/>
            <a:r>
              <a:rPr lang="en-US" sz="6000" b="1" dirty="0" smtClean="0"/>
              <a:t>Now or Later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6560" y="2814804"/>
            <a:ext cx="9091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Risk Reduction - Transactional, International and Liability Issues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280" y="627603"/>
            <a:ext cx="9091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Oregon State Bar </a:t>
            </a:r>
            <a:r>
              <a:rPr lang="en-US" b="1" dirty="0"/>
              <a:t>Corporate Counsel </a:t>
            </a:r>
            <a:r>
              <a:rPr lang="en-US" b="1" dirty="0" smtClean="0"/>
              <a:t>Section Fall 2014 </a:t>
            </a:r>
            <a:r>
              <a:rPr lang="en-US" b="1" dirty="0"/>
              <a:t>CLE </a:t>
            </a:r>
          </a:p>
        </p:txBody>
      </p:sp>
    </p:spTree>
    <p:extLst>
      <p:ext uri="{BB962C8B-B14F-4D97-AF65-F5344CB8AC3E}">
        <p14:creationId xmlns:p14="http://schemas.microsoft.com/office/powerpoint/2010/main" val="104315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884100" y="346320"/>
            <a:ext cx="8104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</a:t>
            </a:r>
            <a:r>
              <a:rPr lang="en-US" sz="6000" dirty="0" smtClean="0"/>
              <a:t>   </a:t>
            </a:r>
            <a:endParaRPr lang="en-US" sz="6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29" y="744328"/>
            <a:ext cx="8917817" cy="549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94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84120" y="494516"/>
            <a:ext cx="9104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</a:t>
            </a:r>
            <a:r>
              <a:rPr lang="en-US" sz="6000" u="sng" dirty="0" smtClean="0"/>
              <a:t>Big Data: Risk Reduction</a:t>
            </a:r>
          </a:p>
          <a:p>
            <a:endParaRPr lang="en-US" sz="800" u="sng" dirty="0" smtClean="0"/>
          </a:p>
          <a:p>
            <a:pPr>
              <a:spcBef>
                <a:spcPts val="1200"/>
              </a:spcBef>
            </a:pPr>
            <a:r>
              <a:rPr lang="en-US" sz="4800" dirty="0" smtClean="0"/>
              <a:t>1. Contract &amp; Transactional</a:t>
            </a:r>
          </a:p>
          <a:p>
            <a:pPr>
              <a:spcBef>
                <a:spcPts val="1200"/>
              </a:spcBef>
            </a:pPr>
            <a:r>
              <a:rPr lang="en-US" sz="4800" dirty="0" smtClean="0"/>
              <a:t>2. Data Liability Issues</a:t>
            </a:r>
          </a:p>
          <a:p>
            <a:pPr>
              <a:spcBef>
                <a:spcPts val="1200"/>
              </a:spcBef>
            </a:pPr>
            <a:r>
              <a:rPr lang="en-US" sz="4800" dirty="0" smtClean="0"/>
              <a:t>3. </a:t>
            </a:r>
            <a:r>
              <a:rPr lang="en-US" sz="4800" dirty="0"/>
              <a:t>International </a:t>
            </a:r>
            <a:r>
              <a:rPr lang="en-US" sz="4800" dirty="0" smtClean="0"/>
              <a:t>Issues</a:t>
            </a:r>
          </a:p>
          <a:p>
            <a:pPr>
              <a:spcBef>
                <a:spcPts val="1200"/>
              </a:spcBef>
            </a:pPr>
            <a:r>
              <a:rPr lang="en-US" sz="4800" dirty="0" smtClean="0"/>
              <a:t>4. </a:t>
            </a:r>
            <a:r>
              <a:rPr lang="en-US" sz="4800" dirty="0"/>
              <a:t>Can Insurance Help</a:t>
            </a:r>
            <a:r>
              <a:rPr lang="en-US" sz="48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US" sz="4800" dirty="0" smtClean="0"/>
              <a:t>5. Best Practices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358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39" y="1256281"/>
            <a:ext cx="9760585" cy="5723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Review ALL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Contracts that underlie a data transaction</a:t>
            </a:r>
          </a:p>
          <a:p>
            <a:pPr lvl="1"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Identify issues regarding disclosure of data and regulatory compliance</a:t>
            </a:r>
          </a:p>
          <a:p>
            <a:pPr lvl="1"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Information about warranties</a:t>
            </a:r>
          </a:p>
          <a:p>
            <a:pPr lvl="2">
              <a:defRPr/>
            </a:pPr>
            <a:r>
              <a:rPr lang="en-US" sz="2200" dirty="0" smtClean="0">
                <a:solidFill>
                  <a:sysClr val="windowText" lastClr="000000"/>
                </a:solidFill>
                <a:latin typeface="Calibri" panose="020F0502020204030204"/>
              </a:rPr>
              <a:t>Accuracy &amp; Completeness of data</a:t>
            </a:r>
          </a:p>
          <a:p>
            <a:pPr lvl="2">
              <a:defRPr/>
            </a:pPr>
            <a:r>
              <a:rPr lang="en-US" sz="2200" dirty="0" smtClean="0">
                <a:solidFill>
                  <a:sysClr val="windowText" lastClr="000000"/>
                </a:solidFill>
                <a:latin typeface="Calibri" panose="020F0502020204030204"/>
              </a:rPr>
              <a:t>Compliance with Privacy policies &amp; expectations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Indemnification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Protection against breaches and contract terms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IP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Infringement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baseline="0" dirty="0" smtClean="0">
                <a:solidFill>
                  <a:sysClr val="windowText" lastClr="000000"/>
                </a:solidFill>
                <a:latin typeface="Calibri" panose="020F0502020204030204"/>
              </a:rPr>
              <a:t>Customer</a:t>
            </a: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 issues &amp; Confidentiality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Cross-indemnification only when makes sense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Breach, downtime, loss, recovery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920" y="209841"/>
            <a:ext cx="910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Contract &amp; Transactional-1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62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40" y="1142176"/>
            <a:ext cx="9760585" cy="572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Service Levels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Scalability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Pricing &amp; Licensing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Renewal</a:t>
            </a:r>
          </a:p>
          <a:p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Who is responsible for breaches?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Request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Tech </a:t>
            </a:r>
            <a:r>
              <a:rPr lang="en-US" sz="3000" b="1" dirty="0" err="1">
                <a:solidFill>
                  <a:sysClr val="windowText" lastClr="000000"/>
                </a:solidFill>
                <a:latin typeface="Calibri" panose="020F0502020204030204"/>
              </a:rPr>
              <a:t>E&amp;O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, plus Privacy/Network Coverage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Breach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could occur without “wrongful act” being committed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Other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Vendors that transport, touch, interact with your systems or sensitive information</a:t>
            </a:r>
          </a:p>
          <a:p>
            <a:pPr lvl="1"/>
            <a:endParaRPr lang="en-US" sz="2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/>
            <a:endParaRPr lang="en-US" sz="2600" dirty="0" smtClean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642" y="224007"/>
            <a:ext cx="910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Contract &amp; Transactional-2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22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40" y="1443780"/>
            <a:ext cx="9760585" cy="512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Provider’s right to subcontract? If so, Flow Down &amp; </a:t>
            </a:r>
            <a:r>
              <a:rPr lang="en-US" sz="3000" b="1" dirty="0" err="1">
                <a:solidFill>
                  <a:sysClr val="windowText" lastClr="000000"/>
                </a:solidFill>
                <a:latin typeface="Calibri" panose="020F0502020204030204"/>
              </a:rPr>
              <a:t>regs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.</a:t>
            </a:r>
          </a:p>
          <a:p>
            <a:endParaRPr lang="en-US" sz="2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Risks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and costs fairly allocated</a:t>
            </a:r>
          </a:p>
          <a:p>
            <a:pPr marL="914400" lvl="2" indent="0">
              <a:buNone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spcBef>
                <a:spcPts val="500"/>
              </a:spcBef>
            </a:pP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Termination</a:t>
            </a:r>
            <a:endParaRPr lang="en-US" sz="3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How does contract end?</a:t>
            </a: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What happens to the data?</a:t>
            </a: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Disengagement assistance</a:t>
            </a: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Can the data be combined or transferred to another platform?</a:t>
            </a: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Who is responsible for security of data after termination?</a:t>
            </a:r>
            <a:endParaRPr lang="en-US" sz="2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914400" lvl="2" indent="0">
              <a:buNone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642" y="346320"/>
            <a:ext cx="910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Contract &amp; Transactional-3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61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40" y="1605960"/>
            <a:ext cx="9760585" cy="512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Engage in careful contracting: preserve control, reduce risk of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disclosure assign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security obligations and enforcement costs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– Affirmatively deny consent to interception or disclosure of data conveyed </a:t>
            </a: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by/through Cloud </a:t>
            </a: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provider to governments or litigants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– Require notification of breach/disclosures/requests for data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– Deny access unless specifically authorized in advance or compelled by law (in </a:t>
            </a: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which case </a:t>
            </a: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notification is requested)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– Require maximum possible resistance to disclosure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– Determine access controls and encryption </a:t>
            </a: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protocols</a:t>
            </a:r>
          </a:p>
          <a:p>
            <a:endParaRPr lang="en-US" sz="2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914400" lvl="2" indent="0">
              <a:buNone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642" y="360260"/>
            <a:ext cx="910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Contract &amp; Transactional-4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90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6827" y="1389559"/>
            <a:ext cx="9760585" cy="512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Where will the data be stored and backed up?</a:t>
            </a:r>
          </a:p>
          <a:p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Who can access it?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Adequate security controls and audits in place?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Absolute right to get the data back without conditions?</a:t>
            </a:r>
          </a:p>
          <a:p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Can provider use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or access the company’s data?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Do third parties have access to the data?</a:t>
            </a:r>
            <a:endParaRPr lang="en-US" sz="3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Control of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Data: Does control change as data moves?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Disclosure and/or consent?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Privacy policies in place, agreed to and meet regulations?</a:t>
            </a:r>
            <a:endParaRPr lang="en-US" sz="2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280" y="250786"/>
            <a:ext cx="910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Data Liability Issues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99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39" y="1605960"/>
            <a:ext cx="9760585" cy="5120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</a:pP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Whose insurance covers damages &amp; stat. requirements?</a:t>
            </a: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Cyber Policy coverage examples</a:t>
            </a: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Privacy </a:t>
            </a: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Expenses</a:t>
            </a:r>
          </a:p>
          <a:p>
            <a:pPr lvl="1"/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Network Security </a:t>
            </a: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and Internet Media Liability</a:t>
            </a:r>
            <a:endParaRPr lang="en-US" sz="2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Network </a:t>
            </a: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Business </a:t>
            </a: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Interruption and Restoration </a:t>
            </a: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Costs</a:t>
            </a:r>
          </a:p>
          <a:p>
            <a:pPr lvl="1"/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Cyber </a:t>
            </a:r>
            <a:r>
              <a:rPr lang="en-US" sz="2600" dirty="0">
                <a:solidFill>
                  <a:sysClr val="windowText" lastClr="000000"/>
                </a:solidFill>
                <a:latin typeface="Calibri" panose="020F0502020204030204"/>
              </a:rPr>
              <a:t>Extortion </a:t>
            </a:r>
          </a:p>
          <a:p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Liability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Coverage: </a:t>
            </a:r>
            <a:r>
              <a:rPr lang="en-US" sz="3000" dirty="0" smtClean="0">
                <a:solidFill>
                  <a:sysClr val="windowText" lastClr="000000"/>
                </a:solidFill>
                <a:latin typeface="Calibri" panose="020F0502020204030204"/>
              </a:rPr>
              <a:t>Privacy, Network Security, Media</a:t>
            </a:r>
            <a:r>
              <a:rPr lang="en-US" sz="3000" dirty="0">
                <a:solidFill>
                  <a:sysClr val="windowText" lastClr="000000"/>
                </a:solidFill>
                <a:latin typeface="Calibri" panose="020F0502020204030204"/>
              </a:rPr>
              <a:t>, IP </a:t>
            </a:r>
            <a:r>
              <a:rPr lang="en-US" sz="3000" dirty="0" smtClean="0">
                <a:solidFill>
                  <a:sysClr val="windowText" lastClr="000000"/>
                </a:solidFill>
                <a:latin typeface="Calibri" panose="020F0502020204030204"/>
              </a:rPr>
              <a:t>&amp; Content Liability, Technology Services</a:t>
            </a:r>
            <a:endParaRPr lang="en-US" sz="3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Data </a:t>
            </a:r>
            <a:r>
              <a:rPr lang="en-US" sz="3000" b="1" dirty="0">
                <a:solidFill>
                  <a:sysClr val="windowText" lastClr="000000"/>
                </a:solidFill>
                <a:latin typeface="Calibri" panose="020F0502020204030204"/>
              </a:rPr>
              <a:t>Breach </a:t>
            </a:r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Expense: </a:t>
            </a:r>
            <a:r>
              <a:rPr lang="en-US" sz="3000" dirty="0" smtClean="0">
                <a:solidFill>
                  <a:sysClr val="windowText" lastClr="000000"/>
                </a:solidFill>
                <a:latin typeface="Calibri" panose="020F0502020204030204"/>
              </a:rPr>
              <a:t>PR, investigation, notification, credit </a:t>
            </a:r>
            <a:r>
              <a:rPr lang="en-US" sz="3000" dirty="0">
                <a:solidFill>
                  <a:sysClr val="windowText" lastClr="000000"/>
                </a:solidFill>
                <a:latin typeface="Calibri" panose="020F0502020204030204"/>
              </a:rPr>
              <a:t>monitoring </a:t>
            </a:r>
            <a:r>
              <a:rPr lang="en-US" sz="3000" dirty="0" smtClean="0">
                <a:solidFill>
                  <a:sysClr val="windowText" lastClr="000000"/>
                </a:solidFill>
                <a:latin typeface="Calibri" panose="020F0502020204030204"/>
              </a:rPr>
              <a:t>costs, fines, penalties</a:t>
            </a:r>
            <a:endParaRPr lang="en-US" sz="3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r>
              <a:rPr lang="en-US" sz="3000" b="1" dirty="0" smtClean="0">
                <a:solidFill>
                  <a:sysClr val="windowText" lastClr="000000"/>
                </a:solidFill>
                <a:latin typeface="Calibri" panose="020F0502020204030204"/>
              </a:rPr>
              <a:t>Direct Coverage: </a:t>
            </a:r>
            <a:r>
              <a:rPr lang="en-US" sz="3000" dirty="0" smtClean="0">
                <a:solidFill>
                  <a:sysClr val="windowText" lastClr="000000"/>
                </a:solidFill>
                <a:latin typeface="Calibri" panose="020F0502020204030204"/>
              </a:rPr>
              <a:t>Revenue Loss, Reconstruction, Extortion </a:t>
            </a:r>
            <a:r>
              <a:rPr lang="en-US" sz="3000" dirty="0">
                <a:solidFill>
                  <a:sysClr val="windowText" lastClr="000000"/>
                </a:solidFill>
                <a:latin typeface="Calibri" panose="020F0502020204030204"/>
              </a:rPr>
              <a:t>Costs</a:t>
            </a: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endParaRPr lang="en-US" sz="3000" b="1" dirty="0" smtClean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280" y="277712"/>
            <a:ext cx="910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Can Insurance Help-Yes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79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3280" y="346320"/>
            <a:ext cx="9067680" cy="1259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3280" y="1767960"/>
            <a:ext cx="8866080" cy="4472280"/>
          </a:xfrm>
          <a:prstGeom prst="rect">
            <a:avLst/>
          </a:prstGeom>
        </p:spPr>
        <p:txBody>
          <a:bodyPr wrap="none" lIns="0" tIns="28080" rIns="0" bIns="0"/>
          <a:lstStyle/>
          <a:p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4841" y="1485093"/>
            <a:ext cx="9725784" cy="572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DATA MAY NOT BE ALLOWED TO CROSS BORDERS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!</a:t>
            </a:r>
          </a:p>
          <a:p>
            <a:pPr lvl="1"/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Not for storage, </a:t>
            </a:r>
            <a:r>
              <a:rPr lang="en-US" sz="2600" b="1" dirty="0" smtClean="0">
                <a:solidFill>
                  <a:sysClr val="windowText" lastClr="000000"/>
                </a:solidFill>
                <a:latin typeface="Calibri" panose="020F0502020204030204"/>
              </a:rPr>
              <a:t>Not for analysis</a:t>
            </a:r>
          </a:p>
          <a:p>
            <a:pPr lvl="1"/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Not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for sharing with the Main Office or Subsidiaries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 Requirements-Directives 95/46/EC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Directive 2002/58/EC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Must maintain accuracy of the data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Destroy the data when specific purpose is over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Give subjects access to the data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Disclose with whom the data is shared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Keep data secure from unlawful processing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ysClr val="windowText" lastClr="000000"/>
                </a:solidFill>
                <a:latin typeface="Calibri" panose="020F0502020204030204"/>
              </a:rPr>
              <a:t>New regulations being considered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120" y="346320"/>
            <a:ext cx="910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/>
              <a:t>International Issues</a:t>
            </a:r>
          </a:p>
          <a:p>
            <a:endParaRPr lang="en-US" sz="80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956" y="7062331"/>
            <a:ext cx="2857254" cy="49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" y="7062332"/>
            <a:ext cx="3195676" cy="52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10" y="7062331"/>
            <a:ext cx="3377291" cy="52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84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785</Words>
  <Application>Microsoft Macintosh PowerPoint</Application>
  <PresentationFormat>Custom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/>
  <cp:revision>59</cp:revision>
  <dcterms:modified xsi:type="dcterms:W3CDTF">2014-10-21T19:08:46Z</dcterms:modified>
</cp:coreProperties>
</file>