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4CF2E0-CCC4-4E1E-9902-C3C36AB3FDA4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64CF2E0-CCC4-4E1E-9902-C3C36AB3FDA4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64CF2E0-CCC4-4E1E-9902-C3C36AB3FDA4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64CF2E0-CCC4-4E1E-9902-C3C36AB3FDA4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64CF2E0-CCC4-4E1E-9902-C3C36AB3FDA4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4/25/2012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64770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Corporate Compliance </a:t>
            </a:r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05200" y="4572000"/>
            <a:ext cx="67056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David Meisels</a:t>
            </a:r>
          </a:p>
          <a:p>
            <a:r>
              <a:rPr lang="en-US" sz="2800" dirty="0" smtClean="0"/>
              <a:t>OSB Corporate Counsel Roundtable</a:t>
            </a:r>
          </a:p>
          <a:p>
            <a:r>
              <a:rPr lang="en-US" sz="2800" dirty="0" smtClean="0"/>
              <a:t>April 26, 2012</a:t>
            </a:r>
          </a:p>
        </p:txBody>
      </p:sp>
    </p:spTree>
    <p:extLst>
      <p:ext uri="{BB962C8B-B14F-4D97-AF65-F5344CB8AC3E}">
        <p14:creationId xmlns:p14="http://schemas.microsoft.com/office/powerpoint/2010/main" val="8666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Corporate Compliance?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It’s a program to identify, prevent and report improper conduct within an organization.  </a:t>
            </a:r>
          </a:p>
          <a:p>
            <a:r>
              <a:rPr lang="en-US" dirty="0"/>
              <a:t>Typical compliance programs include policies for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Document Retention</a:t>
            </a:r>
          </a:p>
          <a:p>
            <a:pPr lvl="1"/>
            <a:r>
              <a:rPr lang="en-US" dirty="0"/>
              <a:t>Code of Conduct (Ethics)</a:t>
            </a:r>
          </a:p>
          <a:p>
            <a:pPr lvl="1"/>
            <a:r>
              <a:rPr lang="en-US" dirty="0"/>
              <a:t>Antitrust</a:t>
            </a:r>
          </a:p>
          <a:p>
            <a:pPr lvl="1"/>
            <a:r>
              <a:rPr lang="en-US" dirty="0"/>
              <a:t>Anti-Bribery (FCPA &amp; UK Bribery Act</a:t>
            </a:r>
            <a:r>
              <a:rPr lang="en-US" dirty="0" smtClean="0"/>
              <a:t>)	</a:t>
            </a:r>
            <a:endParaRPr lang="en-US" dirty="0"/>
          </a:p>
          <a:p>
            <a:pPr lvl="1"/>
            <a:r>
              <a:rPr lang="en-US" dirty="0"/>
              <a:t>Import/Export </a:t>
            </a:r>
            <a:r>
              <a:rPr lang="en-US" dirty="0" smtClean="0"/>
              <a:t>Regulation	</a:t>
            </a:r>
            <a:endParaRPr lang="en-US" dirty="0"/>
          </a:p>
          <a:p>
            <a:pPr lvl="1"/>
            <a:r>
              <a:rPr lang="en-US" dirty="0"/>
              <a:t>Reporting Mechanism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7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Have a Compliance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requirement to have a corporate compliance policy stems from various rules and statutes specifically:</a:t>
            </a:r>
          </a:p>
          <a:p>
            <a:pPr lvl="1"/>
            <a:r>
              <a:rPr lang="en-US" dirty="0" smtClean="0"/>
              <a:t>Sarbanes </a:t>
            </a:r>
            <a:r>
              <a:rPr lang="en-US" dirty="0"/>
              <a:t>Oxley for publicly traded companies</a:t>
            </a:r>
          </a:p>
          <a:p>
            <a:pPr lvl="1"/>
            <a:r>
              <a:rPr lang="en-US" dirty="0"/>
              <a:t>The Federal Sentencing Guidelines for Organizational Defendants of 1991 which </a:t>
            </a:r>
            <a:r>
              <a:rPr lang="en-US" dirty="0" smtClean="0"/>
              <a:t>gives </a:t>
            </a:r>
            <a:r>
              <a:rPr lang="en-US" dirty="0"/>
              <a:t>credit for having and enforcing an effective compliance program (mitigating </a:t>
            </a:r>
            <a:r>
              <a:rPr lang="en-US" dirty="0" smtClean="0"/>
              <a:t>factor </a:t>
            </a:r>
            <a:r>
              <a:rPr lang="en-US" dirty="0"/>
              <a:t>in culpability score)</a:t>
            </a:r>
          </a:p>
          <a:p>
            <a:pPr lvl="1"/>
            <a:r>
              <a:rPr lang="en-US" dirty="0"/>
              <a:t>The Office of Inspector General </a:t>
            </a:r>
            <a:r>
              <a:rPr lang="en-US" dirty="0" smtClean="0"/>
              <a:t>(for </a:t>
            </a:r>
            <a:r>
              <a:rPr lang="en-US" dirty="0"/>
              <a:t>health care </a:t>
            </a:r>
            <a:r>
              <a:rPr lang="en-US" dirty="0" smtClean="0"/>
              <a:t>entities)</a:t>
            </a:r>
            <a:endParaRPr lang="en-US" dirty="0"/>
          </a:p>
          <a:p>
            <a:pPr lvl="1"/>
            <a:r>
              <a:rPr lang="en-US" dirty="0"/>
              <a:t>Various federal laws and regulations in the f</a:t>
            </a:r>
            <a:r>
              <a:rPr lang="en-US" dirty="0" smtClean="0"/>
              <a:t>inancial </a:t>
            </a:r>
            <a:r>
              <a:rPr lang="en-US" dirty="0"/>
              <a:t>services industry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4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 of an Effective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Written policies &amp; procedures</a:t>
            </a:r>
          </a:p>
          <a:p>
            <a:r>
              <a:rPr lang="en-US" dirty="0"/>
              <a:t>Designate a </a:t>
            </a:r>
            <a:r>
              <a:rPr lang="en-US"/>
              <a:t>c</a:t>
            </a:r>
            <a:r>
              <a:rPr lang="en-US" smtClean="0"/>
              <a:t>ompliance officer </a:t>
            </a:r>
            <a:r>
              <a:rPr lang="en-US" dirty="0"/>
              <a:t>and other appropriate bodies</a:t>
            </a:r>
          </a:p>
          <a:p>
            <a:r>
              <a:rPr lang="en-US" dirty="0"/>
              <a:t>Conduct effective training and education programs</a:t>
            </a:r>
          </a:p>
          <a:p>
            <a:r>
              <a:rPr lang="en-US" dirty="0"/>
              <a:t>Develop effective lines of communication</a:t>
            </a:r>
          </a:p>
          <a:p>
            <a:r>
              <a:rPr lang="en-US" dirty="0"/>
              <a:t>Enforce </a:t>
            </a:r>
            <a:r>
              <a:rPr lang="en-US" dirty="0" smtClean="0"/>
              <a:t>standards </a:t>
            </a:r>
            <a:r>
              <a:rPr lang="en-US" dirty="0"/>
              <a:t>through well publicized disciplinary guidelines</a:t>
            </a:r>
          </a:p>
          <a:p>
            <a:r>
              <a:rPr lang="en-US" dirty="0"/>
              <a:t>Conduct internal monitoring and auditing </a:t>
            </a:r>
          </a:p>
          <a:p>
            <a:r>
              <a:rPr lang="en-US" dirty="0"/>
              <a:t>Respond </a:t>
            </a:r>
            <a:r>
              <a:rPr lang="en-US" dirty="0" smtClean="0"/>
              <a:t>to </a:t>
            </a:r>
            <a:r>
              <a:rPr lang="en-US" dirty="0"/>
              <a:t>offenses </a:t>
            </a:r>
            <a:r>
              <a:rPr lang="en-US" dirty="0" smtClean="0"/>
              <a:t>promptly and </a:t>
            </a:r>
            <a:r>
              <a:rPr lang="en-US" dirty="0"/>
              <a:t>develop corrective action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source OIG)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8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is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Cannot be merely a paper program – is it designed and implemented in an effective manner?</a:t>
            </a:r>
          </a:p>
          <a:p>
            <a:r>
              <a:rPr lang="en-US" dirty="0"/>
              <a:t>Training</a:t>
            </a:r>
          </a:p>
          <a:p>
            <a:r>
              <a:rPr lang="en-US" dirty="0"/>
              <a:t>Updating</a:t>
            </a:r>
          </a:p>
          <a:p>
            <a:r>
              <a:rPr lang="en-US" dirty="0"/>
              <a:t>Enforcement</a:t>
            </a:r>
          </a:p>
          <a:p>
            <a:r>
              <a:rPr lang="en-US" dirty="0"/>
              <a:t>Remedial Action Taken</a:t>
            </a:r>
          </a:p>
          <a:p>
            <a:r>
              <a:rPr lang="en-US" dirty="0"/>
              <a:t>Discussed/Publicized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0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– Who Leads?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Who should lead compliance efforts?</a:t>
            </a:r>
          </a:p>
          <a:p>
            <a:r>
              <a:rPr lang="en-US" dirty="0"/>
              <a:t>Typically a Chief Compliance Officer and a Compliance Committee</a:t>
            </a:r>
          </a:p>
          <a:p>
            <a:r>
              <a:rPr lang="en-US" dirty="0"/>
              <a:t>No requirement as to who leads</a:t>
            </a:r>
          </a:p>
          <a:p>
            <a:r>
              <a:rPr lang="en-US" dirty="0"/>
              <a:t>OIG in its settlement agreements says it cannot be the in-house legal department, the GC or CFO</a:t>
            </a:r>
          </a:p>
          <a:p>
            <a:r>
              <a:rPr lang="en-US" dirty="0"/>
              <a:t>The CCO should have at minimum dotted line reporting to the CEO and/or Board of Directors</a:t>
            </a:r>
          </a:p>
          <a:p>
            <a:r>
              <a:rPr lang="en-US" dirty="0"/>
              <a:t>Duties: developing, operating, and monitoring the compliance program</a:t>
            </a:r>
          </a:p>
          <a:p>
            <a:r>
              <a:rPr lang="en-US" dirty="0"/>
              <a:t>Some companies have an independent CCO; others use an HR, Finance or Legal department employee (but see legal issues)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9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Issues: In-House Lawyer as 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Different </a:t>
            </a:r>
            <a:r>
              <a:rPr lang="en-US" dirty="0"/>
              <a:t>skill </a:t>
            </a:r>
            <a:r>
              <a:rPr lang="en-US" dirty="0" smtClean="0"/>
              <a:t>set: </a:t>
            </a:r>
            <a:r>
              <a:rPr lang="en-US" dirty="0"/>
              <a:t>team building, encouraging communication, dialogue and disclosure, openness, approachability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Conflict in Roles: “It doesn’t take a pig farmer from Iowa to smell the stench of conflict in that arrangement” (Chuck Grassley chair of Senate Finance Committee)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Attorney: duty to defend </a:t>
            </a:r>
            <a:r>
              <a:rPr lang="en-US" dirty="0" smtClean="0"/>
              <a:t>client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CCO</a:t>
            </a:r>
            <a:r>
              <a:rPr lang="en-US" dirty="0"/>
              <a:t>: duty to make sure laws are being followed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Attorney Client Privilege Issues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Emphasis on self reporting, voluntary disclosure and transparency vs. confidentiality, maintaining Privilege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Deferred prosecution in exchange </a:t>
            </a:r>
            <a:r>
              <a:rPr lang="en-US" dirty="0" smtClean="0"/>
              <a:t>for Privilege </a:t>
            </a:r>
            <a:r>
              <a:rPr lang="en-US" dirty="0"/>
              <a:t>waiver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Sufficient time to wear both hats?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8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</TotalTime>
  <Words>412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Corporate Compliance Overview</vt:lpstr>
      <vt:lpstr>What is Corporate Compliance?</vt:lpstr>
      <vt:lpstr>Why Have a Compliance Program?</vt:lpstr>
      <vt:lpstr>Characteristic of an Effective Program</vt:lpstr>
      <vt:lpstr>What Else is Required?</vt:lpstr>
      <vt:lpstr>Compliance – Who Leads?</vt:lpstr>
      <vt:lpstr>Issues: In-House Lawyer as CCO</vt:lpstr>
    </vt:vector>
  </TitlesOfParts>
  <Company>D&amp;M Holdings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Compliance Overview</dc:title>
  <dc:creator>Meisels, David</dc:creator>
  <cp:lastModifiedBy>Meisels, David</cp:lastModifiedBy>
  <cp:revision>4</cp:revision>
  <cp:lastPrinted>2012-04-26T00:05:55Z</cp:lastPrinted>
  <dcterms:created xsi:type="dcterms:W3CDTF">2012-04-25T23:37:42Z</dcterms:created>
  <dcterms:modified xsi:type="dcterms:W3CDTF">2012-04-26T00:17:20Z</dcterms:modified>
</cp:coreProperties>
</file>